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9"/>
  </p:notesMasterIdLst>
  <p:sldIdLst>
    <p:sldId id="256" r:id="rId3"/>
    <p:sldId id="257" r:id="rId4"/>
    <p:sldId id="260" r:id="rId5"/>
    <p:sldId id="261" r:id="rId6"/>
    <p:sldId id="262" r:id="rId7"/>
    <p:sldId id="263" r:id="rId8"/>
  </p:sldIdLst>
  <p:sldSz cx="9144000" cy="5143500" type="screen16x9"/>
  <p:notesSz cx="6858000" cy="9144000"/>
  <p:embeddedFontLst>
    <p:embeddedFont>
      <p:font typeface="Dosis" pitchFamily="2" charset="0"/>
      <p:regular r:id="rId10"/>
      <p:bold r:id="rId11"/>
    </p:embeddedFont>
    <p:embeddedFont>
      <p:font typeface="Roboto" panose="02000000000000000000" pitchFamily="2" charset="0"/>
      <p:regular r:id="rId12"/>
      <p:bold r:id="rId13"/>
      <p:italic r:id="rId14"/>
      <p:boldItalic r:id="rId1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4.fntdata"/><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font" Target="fonts/font3.fntdata"/><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2.fntdata"/><Relationship Id="rId5" Type="http://schemas.openxmlformats.org/officeDocument/2006/relationships/slide" Target="slides/slide3.xml"/><Relationship Id="rId15" Type="http://schemas.openxmlformats.org/officeDocument/2006/relationships/font" Target="fonts/font6.fntdata"/><Relationship Id="rId10" Type="http://schemas.openxmlformats.org/officeDocument/2006/relationships/font" Target="fonts/font1.fntdata"/><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notesMaster" Target="notesMasters/notesMaster1.xml"/><Relationship Id="rId14" Type="http://schemas.openxmlformats.org/officeDocument/2006/relationships/font" Target="fonts/font5.fntdata"/></Relationships>
</file>

<file path=ppt/media/image1.png>
</file>

<file path=ppt/media/image2.png>
</file>

<file path=ppt/media/image3.png>
</file>

<file path=ppt/media/image4.png>
</file>

<file path=ppt/media/image5.jp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246576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43954810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3390753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g109baabb65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g109baabb65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292724617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8.xml"/><Relationship Id="rId13" Type="http://schemas.openxmlformats.org/officeDocument/2006/relationships/image" Target="../media/image3.png"/><Relationship Id="rId3" Type="http://schemas.openxmlformats.org/officeDocument/2006/relationships/slideLayout" Target="../slideLayouts/slideLayout13.xml"/><Relationship Id="rId7" Type="http://schemas.openxmlformats.org/officeDocument/2006/relationships/slideLayout" Target="../slideLayouts/slideLayout17.xml"/><Relationship Id="rId12" Type="http://schemas.openxmlformats.org/officeDocument/2006/relationships/theme" Target="../theme/theme2.xml"/><Relationship Id="rId2" Type="http://schemas.openxmlformats.org/officeDocument/2006/relationships/slideLayout" Target="../slideLayouts/slideLayout12.xml"/><Relationship Id="rId1" Type="http://schemas.openxmlformats.org/officeDocument/2006/relationships/slideLayout" Target="../slideLayouts/slideLayout11.xml"/><Relationship Id="rId6" Type="http://schemas.openxmlformats.org/officeDocument/2006/relationships/slideLayout" Target="../slideLayouts/slideLayout16.xml"/><Relationship Id="rId11" Type="http://schemas.openxmlformats.org/officeDocument/2006/relationships/slideLayout" Target="../slideLayouts/slideLayout21.xml"/><Relationship Id="rId5" Type="http://schemas.openxmlformats.org/officeDocument/2006/relationships/slideLayout" Target="../slideLayouts/slideLayout15.xml"/><Relationship Id="rId10" Type="http://schemas.openxmlformats.org/officeDocument/2006/relationships/slideLayout" Target="../slideLayouts/slideLayout20.xml"/><Relationship Id="rId4" Type="http://schemas.openxmlformats.org/officeDocument/2006/relationships/slideLayout" Target="../slideLayouts/slideLayout14.xml"/><Relationship Id="rId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2">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hub.com/mcikalmerdeka" TargetMode="External"/><Relationship Id="rId5" Type="http://schemas.openxmlformats.org/officeDocument/2006/relationships/hyperlink" Target="https://www.linkedin.com/in/muhammad-cikal-merdeka-50a658266/" TargetMode="External"/><Relationship Id="rId4" Type="http://schemas.openxmlformats.org/officeDocument/2006/relationships/hyperlink" Target="mailto:mcikalmerdeka@gmail.com"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colab.research.google.com/drive/1jKXGTSg5zA-upo4eyxBCARc2OkqJA3PV?usp=sharing" TargetMode="External"/><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a:latin typeface="Dosis"/>
                <a:ea typeface="Dosis"/>
                <a:cs typeface="Dosis"/>
                <a:sym typeface="Dosis"/>
              </a:rPr>
              <a:t>Predict Customer Personality to boost marketing campaign by using Machine Learning</a:t>
            </a:r>
            <a:endParaRPr sz="3180">
              <a:latin typeface="Dosis"/>
              <a:ea typeface="Dosis"/>
              <a:cs typeface="Dosis"/>
              <a:sym typeface="Dosis"/>
            </a:endParaRPr>
          </a:p>
        </p:txBody>
      </p:sp>
      <p:sp>
        <p:nvSpPr>
          <p:cNvPr id="7" name="Google Shape;100;p25">
            <a:extLst>
              <a:ext uri="{FF2B5EF4-FFF2-40B4-BE49-F238E27FC236}">
                <a16:creationId xmlns:a16="http://schemas.microsoft.com/office/drawing/2014/main" id="{200FABBA-DE99-2045-252E-2F9223667565}"/>
              </a:ext>
            </a:extLst>
          </p:cNvPr>
          <p:cNvSpPr txBox="1"/>
          <p:nvPr/>
        </p:nvSpPr>
        <p:spPr>
          <a:xfrm>
            <a:off x="5959950" y="908900"/>
            <a:ext cx="2803050" cy="1051518"/>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Muhammad Cikal Merdeka</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Email : </a:t>
            </a:r>
            <a:r>
              <a:rPr lang="en-US" sz="1200" b="1" dirty="0">
                <a:latin typeface="Dosis"/>
                <a:ea typeface="Dosis"/>
                <a:cs typeface="Dosis"/>
                <a:sym typeface="Dosis"/>
                <a:hlinkClick r:id="rId4"/>
              </a:rPr>
              <a:t>mcikalmerdeka@gmail.com</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LinkedIn : </a:t>
            </a:r>
            <a:r>
              <a:rPr lang="en-ID" sz="1200" b="1" dirty="0">
                <a:latin typeface="Dosis"/>
                <a:ea typeface="Dosis"/>
                <a:cs typeface="Dosis"/>
                <a:sym typeface="Dosis"/>
                <a:hlinkClick r:id="rId5"/>
              </a:rPr>
              <a:t>linkedin.com/in/</a:t>
            </a:r>
            <a:r>
              <a:rPr lang="en-ID" sz="1200" b="1" dirty="0" err="1">
                <a:latin typeface="Dosis"/>
                <a:ea typeface="Dosis"/>
                <a:cs typeface="Dosis"/>
                <a:sym typeface="Dosis"/>
                <a:hlinkClick r:id="rId5"/>
              </a:rPr>
              <a:t>mcikalmerdeka</a:t>
            </a:r>
            <a:endParaRPr lang="en"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Github : </a:t>
            </a:r>
            <a:r>
              <a:rPr lang="en-ID" sz="1200" b="1" dirty="0">
                <a:latin typeface="Dosis"/>
                <a:ea typeface="Dosis"/>
                <a:cs typeface="Dosis"/>
                <a:sym typeface="Dosis"/>
                <a:hlinkClick r:id="rId6"/>
              </a:rPr>
              <a:t>github.com/mcikalmerdeka</a:t>
            </a:r>
            <a:endParaRPr lang="en" sz="1200" b="1" dirty="0">
              <a:latin typeface="Dosis"/>
              <a:ea typeface="Dosis"/>
              <a:cs typeface="Dosis"/>
              <a:sym typeface="Dosis"/>
            </a:endParaRPr>
          </a:p>
        </p:txBody>
      </p:sp>
      <p:pic>
        <p:nvPicPr>
          <p:cNvPr id="8" name="Google Shape;101;p25">
            <a:extLst>
              <a:ext uri="{FF2B5EF4-FFF2-40B4-BE49-F238E27FC236}">
                <a16:creationId xmlns:a16="http://schemas.microsoft.com/office/drawing/2014/main" id="{663FB83B-593C-A70F-E42B-C717298BF312}"/>
              </a:ext>
            </a:extLst>
          </p:cNvPr>
          <p:cNvPicPr preferRelativeResize="0"/>
          <p:nvPr/>
        </p:nvPicPr>
        <p:blipFill>
          <a:blip r:embed="rId7"/>
          <a:srcRect l="8110" r="8110"/>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9" name="Google Shape;102;p25">
            <a:extLst>
              <a:ext uri="{FF2B5EF4-FFF2-40B4-BE49-F238E27FC236}">
                <a16:creationId xmlns:a16="http://schemas.microsoft.com/office/drawing/2014/main" id="{05528FDA-2923-431C-CD88-8744AEEFE361}"/>
              </a:ext>
            </a:extLst>
          </p:cNvPr>
          <p:cNvSpPr txBox="1">
            <a:spLocks/>
          </p:cNvSpPr>
          <p:nvPr/>
        </p:nvSpPr>
        <p:spPr>
          <a:xfrm>
            <a:off x="4665150" y="2159900"/>
            <a:ext cx="4167000" cy="229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L="914400" marR="0" lvl="1"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L="2743200" marR="0" lvl="5"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L="3200400" marR="0" lvl="6"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L="3657600" marR="0" lvl="7"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L="4114800" marR="0" lvl="8"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pPr marL="0" indent="0" algn="just">
              <a:lnSpc>
                <a:spcPct val="95000"/>
              </a:lnSpc>
              <a:spcAft>
                <a:spcPts val="1200"/>
              </a:spcAft>
              <a:buSzPts val="1018"/>
            </a:pPr>
            <a:r>
              <a:rPr lang="en-US" sz="1400" dirty="0">
                <a:latin typeface="Dosis" pitchFamily="2" charset="0"/>
              </a:rPr>
              <a:t>Dedicated entry-level data scientist with analytical and experimental background of Physics. My graduation 2023, a pivotal year marked by significant advancements in artificial intelligence with the introduction of GPT-4 and other generative AI models, has fueled my curiosity and excitement to delve into the field of data. I have comprehensive grasp of data science methodology from business understanding to modelling process with proficiency in </a:t>
            </a:r>
            <a:r>
              <a:rPr lang="en-US" sz="1400" b="1" dirty="0">
                <a:latin typeface="Dosis" pitchFamily="2" charset="0"/>
              </a:rPr>
              <a:t>Python, SQL, Tableau, Power BI, Looker Studio and other tools</a:t>
            </a:r>
            <a:r>
              <a:rPr lang="en-US" sz="1400" dirty="0">
                <a:latin typeface="Dosis" pitchFamily="2" charset="0"/>
              </a:rPr>
              <a:t> related to data analytics workflow from several coursework and bootcamps. </a:t>
            </a:r>
            <a:endParaRPr lang="en-ID" sz="1400" dirty="0">
              <a:latin typeface="Dosis"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dirty="0">
                <a:solidFill>
                  <a:schemeClr val="lt1"/>
                </a:solidFill>
                <a:latin typeface="Roboto"/>
                <a:ea typeface="Roboto"/>
                <a:cs typeface="Roboto"/>
                <a:sym typeface="Roboto"/>
              </a:rPr>
              <a:t>Project Overview</a:t>
            </a:r>
            <a:endParaRPr sz="2220" b="1" dirty="0">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744875"/>
            <a:ext cx="8520600" cy="1826875"/>
          </a:xfrm>
          <a:prstGeom prst="rect">
            <a:avLst/>
          </a:prstGeom>
        </p:spPr>
        <p:txBody>
          <a:bodyPr spcFirstLastPara="1" wrap="square" lIns="91425" tIns="91425" rIns="91425" bIns="91425" anchor="t" anchorCtr="0">
            <a:normAutofit lnSpcReduction="10000"/>
          </a:bodyPr>
          <a:lstStyle/>
          <a:p>
            <a:pPr marL="0" lvl="0" indent="0" algn="just" rtl="0">
              <a:spcBef>
                <a:spcPts val="0"/>
              </a:spcBef>
              <a:spcAft>
                <a:spcPts val="1200"/>
              </a:spcAft>
              <a:buNone/>
            </a:pPr>
            <a:r>
              <a:rPr lang="en-US" dirty="0">
                <a:solidFill>
                  <a:schemeClr val="dk1"/>
                </a:solidFill>
                <a:latin typeface="Dosis"/>
                <a:ea typeface="Dosis"/>
                <a:cs typeface="Dosis"/>
                <a:sym typeface="Dosis"/>
              </a:rPr>
              <a:t>A company can grow rapidly when it understands its customers' personality behavior, allowing it to provide better services and benefits to potential loyal customers. By analyzing historical marketing campaign data to improve performance and target the right customers to transact on the company's platform, our focus from these data insights is to create a predictive clustering model to facilitate decision-making for the company.</a:t>
            </a:r>
            <a:endParaRPr lang="en-ID" dirty="0">
              <a:solidFill>
                <a:schemeClr val="dk1"/>
              </a:solidFill>
              <a:latin typeface="Dosis"/>
              <a:ea typeface="Dosis"/>
              <a:cs typeface="Dosis"/>
              <a:sym typeface="Dosis"/>
            </a:endParaRPr>
          </a:p>
        </p:txBody>
      </p:sp>
      <p:sp>
        <p:nvSpPr>
          <p:cNvPr id="2" name="Google Shape;115;p27">
            <a:extLst>
              <a:ext uri="{FF2B5EF4-FFF2-40B4-BE49-F238E27FC236}">
                <a16:creationId xmlns:a16="http://schemas.microsoft.com/office/drawing/2014/main" id="{47F4357E-81B4-0920-00B2-95316292974F}"/>
              </a:ext>
            </a:extLst>
          </p:cNvPr>
          <p:cNvSpPr txBox="1"/>
          <p:nvPr/>
        </p:nvSpPr>
        <p:spPr>
          <a:xfrm>
            <a:off x="4656000" y="4772700"/>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more details, you can view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r>
              <a:rPr lang="en-US" sz="1100" dirty="0">
                <a:solidFill>
                  <a:srgbClr val="000000"/>
                </a:solidFill>
              </a:rPr>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ID" sz="1600" b="1" dirty="0">
                <a:solidFill>
                  <a:schemeClr val="bg1"/>
                </a:solidFill>
              </a:rPr>
              <a:t>Feature Engineering</a:t>
            </a:r>
          </a:p>
        </p:txBody>
      </p:sp>
      <p:sp>
        <p:nvSpPr>
          <p:cNvPr id="2" name="Google Shape;55;p13">
            <a:extLst>
              <a:ext uri="{FF2B5EF4-FFF2-40B4-BE49-F238E27FC236}">
                <a16:creationId xmlns:a16="http://schemas.microsoft.com/office/drawing/2014/main" id="{C4612E69-FC28-3BD2-D326-CD1F9996F808}"/>
              </a:ext>
            </a:extLst>
          </p:cNvPr>
          <p:cNvSpPr txBox="1">
            <a:spLocks/>
          </p:cNvSpPr>
          <p:nvPr/>
        </p:nvSpPr>
        <p:spPr>
          <a:xfrm>
            <a:off x="177315" y="776732"/>
            <a:ext cx="8789370" cy="3936643"/>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1600" dirty="0">
                <a:solidFill>
                  <a:schemeClr val="tx1"/>
                </a:solidFill>
                <a:latin typeface="Dosis" pitchFamily="2" charset="0"/>
              </a:rPr>
              <a:t>Create new columns based on the existing columns such as :</a:t>
            </a:r>
          </a:p>
          <a:p>
            <a:pPr marL="114300" indent="0">
              <a:buNone/>
            </a:pPr>
            <a:endParaRPr lang="en-US" sz="1600" dirty="0">
              <a:solidFill>
                <a:schemeClr val="tx1"/>
              </a:solidFill>
              <a:latin typeface="Dosis" pitchFamily="2" charset="0"/>
            </a:endParaRPr>
          </a:p>
          <a:p>
            <a:r>
              <a:rPr lang="en-US" sz="1600" b="1" dirty="0">
                <a:solidFill>
                  <a:schemeClr val="tx1"/>
                </a:solidFill>
                <a:effectLst/>
                <a:latin typeface="Dosis" pitchFamily="2" charset="0"/>
              </a:rPr>
              <a:t>Age</a:t>
            </a:r>
            <a:r>
              <a:rPr lang="en-US" sz="1600" b="0" dirty="0">
                <a:solidFill>
                  <a:schemeClr val="tx1"/>
                </a:solidFill>
                <a:effectLst/>
                <a:latin typeface="Dosis" pitchFamily="2" charset="0"/>
              </a:rPr>
              <a:t> : calculating the age of each customer based on their birth year and current time.</a:t>
            </a:r>
          </a:p>
          <a:p>
            <a:r>
              <a:rPr lang="en-US" sz="1600" b="1" dirty="0" err="1">
                <a:solidFill>
                  <a:schemeClr val="tx1"/>
                </a:solidFill>
                <a:latin typeface="Dosis" pitchFamily="2" charset="0"/>
              </a:rPr>
              <a:t>Age_Group</a:t>
            </a:r>
            <a:r>
              <a:rPr lang="en-US" sz="1600" b="1" dirty="0">
                <a:solidFill>
                  <a:schemeClr val="tx1"/>
                </a:solidFill>
                <a:latin typeface="Dosis" pitchFamily="2" charset="0"/>
              </a:rPr>
              <a:t> </a:t>
            </a:r>
            <a:r>
              <a:rPr lang="en-US" sz="1600" dirty="0">
                <a:solidFill>
                  <a:schemeClr val="tx1"/>
                </a:solidFill>
                <a:latin typeface="Dosis" pitchFamily="2" charset="0"/>
              </a:rPr>
              <a:t>: grouping the `age` column into category based on the distribution </a:t>
            </a:r>
          </a:p>
          <a:p>
            <a:r>
              <a:rPr lang="en-US" sz="1600" b="1" dirty="0" err="1">
                <a:solidFill>
                  <a:schemeClr val="tx1"/>
                </a:solidFill>
                <a:effectLst/>
                <a:latin typeface="Dosis" pitchFamily="2" charset="0"/>
              </a:rPr>
              <a:t>Num_Child</a:t>
            </a:r>
            <a:r>
              <a:rPr lang="en-US" sz="1600" b="1" dirty="0">
                <a:solidFill>
                  <a:schemeClr val="tx1"/>
                </a:solidFill>
                <a:effectLst/>
                <a:latin typeface="Dosis" pitchFamily="2" charset="0"/>
              </a:rPr>
              <a:t> </a:t>
            </a:r>
            <a:r>
              <a:rPr lang="en-US" sz="1600" b="0" dirty="0">
                <a:solidFill>
                  <a:schemeClr val="tx1"/>
                </a:solidFill>
                <a:effectLst/>
                <a:latin typeface="Dosis" pitchFamily="2" charset="0"/>
              </a:rPr>
              <a:t>: sum the values of </a:t>
            </a:r>
            <a:r>
              <a:rPr lang="en-US" sz="1600" b="0" dirty="0" err="1">
                <a:solidFill>
                  <a:schemeClr val="tx1"/>
                </a:solidFill>
                <a:effectLst/>
                <a:latin typeface="Dosis" pitchFamily="2" charset="0"/>
              </a:rPr>
              <a:t>Kidhome</a:t>
            </a:r>
            <a:r>
              <a:rPr lang="en-US" sz="1600" b="0" dirty="0">
                <a:solidFill>
                  <a:schemeClr val="tx1"/>
                </a:solidFill>
                <a:effectLst/>
                <a:latin typeface="Dosis" pitchFamily="2" charset="0"/>
              </a:rPr>
              <a:t> and </a:t>
            </a:r>
            <a:r>
              <a:rPr lang="en-US" sz="1600" b="0" dirty="0" err="1">
                <a:solidFill>
                  <a:schemeClr val="tx1"/>
                </a:solidFill>
                <a:effectLst/>
                <a:latin typeface="Dosis" pitchFamily="2" charset="0"/>
              </a:rPr>
              <a:t>Teenhome</a:t>
            </a:r>
            <a:r>
              <a:rPr lang="en-US" sz="1600" b="0" dirty="0">
                <a:solidFill>
                  <a:schemeClr val="tx1"/>
                </a:solidFill>
                <a:effectLst/>
                <a:latin typeface="Dosis" pitchFamily="2" charset="0"/>
              </a:rPr>
              <a:t>, representing the total number of dependents or children a customer has.</a:t>
            </a:r>
          </a:p>
          <a:p>
            <a:r>
              <a:rPr lang="en-US" sz="1600" b="1" dirty="0" err="1">
                <a:solidFill>
                  <a:schemeClr val="tx1"/>
                </a:solidFill>
                <a:latin typeface="Dosis" pitchFamily="2" charset="0"/>
              </a:rPr>
              <a:t>Membership_Duration</a:t>
            </a:r>
            <a:r>
              <a:rPr lang="en-US" sz="1600" b="1" dirty="0">
                <a:solidFill>
                  <a:schemeClr val="tx1"/>
                </a:solidFill>
                <a:latin typeface="Dosis" pitchFamily="2" charset="0"/>
              </a:rPr>
              <a:t> </a:t>
            </a:r>
            <a:r>
              <a:rPr lang="en-US" sz="1600" dirty="0">
                <a:solidFill>
                  <a:schemeClr val="tx1"/>
                </a:solidFill>
                <a:latin typeface="Dosis" pitchFamily="2" charset="0"/>
              </a:rPr>
              <a:t>: duration of customer membership in year.</a:t>
            </a:r>
          </a:p>
          <a:p>
            <a:r>
              <a:rPr lang="en-US" sz="1600" b="1" dirty="0" err="1">
                <a:solidFill>
                  <a:schemeClr val="tx1"/>
                </a:solidFill>
                <a:effectLst/>
                <a:latin typeface="Dosis" pitchFamily="2" charset="0"/>
              </a:rPr>
              <a:t>Total_Acc_Camp</a:t>
            </a:r>
            <a:r>
              <a:rPr lang="en-US" sz="1600" b="1" dirty="0">
                <a:solidFill>
                  <a:schemeClr val="tx1"/>
                </a:solidFill>
                <a:effectLst/>
                <a:latin typeface="Dosis" pitchFamily="2" charset="0"/>
              </a:rPr>
              <a:t> </a:t>
            </a:r>
            <a:r>
              <a:rPr lang="en-US" sz="1600" b="0" dirty="0">
                <a:solidFill>
                  <a:schemeClr val="tx1"/>
                </a:solidFill>
                <a:effectLst/>
                <a:latin typeface="Dosis" pitchFamily="2" charset="0"/>
              </a:rPr>
              <a:t>: the total number of times each customer responded to the 5 campaigns that were conducted (</a:t>
            </a:r>
            <a:r>
              <a:rPr lang="en-US" sz="1600" b="0" dirty="0" err="1">
                <a:solidFill>
                  <a:schemeClr val="tx1"/>
                </a:solidFill>
                <a:effectLst/>
                <a:latin typeface="Dosis" pitchFamily="2" charset="0"/>
              </a:rPr>
              <a:t>AcceptedCmp</a:t>
            </a:r>
            <a:r>
              <a:rPr lang="en-US" sz="1600" b="0" dirty="0">
                <a:solidFill>
                  <a:schemeClr val="tx1"/>
                </a:solidFill>
                <a:effectLst/>
                <a:latin typeface="Dosis" pitchFamily="2" charset="0"/>
              </a:rPr>
              <a:t> 1 - 5).</a:t>
            </a:r>
          </a:p>
          <a:p>
            <a:r>
              <a:rPr lang="en-US" sz="1600" b="1" dirty="0" err="1">
                <a:solidFill>
                  <a:schemeClr val="tx1"/>
                </a:solidFill>
                <a:latin typeface="Dosis" pitchFamily="2" charset="0"/>
              </a:rPr>
              <a:t>Total_Spending</a:t>
            </a:r>
            <a:r>
              <a:rPr lang="en-US" sz="1600" b="1" dirty="0">
                <a:solidFill>
                  <a:schemeClr val="tx1"/>
                </a:solidFill>
                <a:latin typeface="Dosis" pitchFamily="2" charset="0"/>
              </a:rPr>
              <a:t> </a:t>
            </a:r>
            <a:r>
              <a:rPr lang="en-US" sz="1600" dirty="0">
                <a:solidFill>
                  <a:schemeClr val="tx1"/>
                </a:solidFill>
                <a:latin typeface="Dosis" pitchFamily="2" charset="0"/>
              </a:rPr>
              <a:t>: total purchase amount of each customer across all products.</a:t>
            </a:r>
          </a:p>
          <a:p>
            <a:r>
              <a:rPr lang="en-US" sz="1600" b="1" dirty="0" err="1">
                <a:solidFill>
                  <a:schemeClr val="tx1"/>
                </a:solidFill>
                <a:effectLst/>
                <a:latin typeface="Dosis" pitchFamily="2" charset="0"/>
              </a:rPr>
              <a:t>Total_Purchases</a:t>
            </a:r>
            <a:r>
              <a:rPr lang="en-US" sz="1600" b="1" dirty="0">
                <a:solidFill>
                  <a:schemeClr val="tx1"/>
                </a:solidFill>
                <a:effectLst/>
                <a:latin typeface="Dosis" pitchFamily="2" charset="0"/>
              </a:rPr>
              <a:t> </a:t>
            </a:r>
            <a:r>
              <a:rPr lang="en-US" sz="1600" b="0" dirty="0">
                <a:solidFill>
                  <a:schemeClr val="tx1"/>
                </a:solidFill>
                <a:effectLst/>
                <a:latin typeface="Dosis" pitchFamily="2" charset="0"/>
              </a:rPr>
              <a:t>: the total purchase amount of each customer across all types of transactions.</a:t>
            </a:r>
          </a:p>
          <a:p>
            <a:r>
              <a:rPr lang="en-US" sz="1600" dirty="0">
                <a:solidFill>
                  <a:schemeClr val="tx1"/>
                </a:solidFill>
                <a:latin typeface="Dosis" pitchFamily="2" charset="0"/>
              </a:rPr>
              <a:t> </a:t>
            </a:r>
            <a:r>
              <a:rPr lang="en-US" sz="1600" b="1" dirty="0">
                <a:solidFill>
                  <a:schemeClr val="tx1"/>
                </a:solidFill>
                <a:latin typeface="Dosis" pitchFamily="2" charset="0"/>
              </a:rPr>
              <a:t>CVR (Conversion Rate) </a:t>
            </a:r>
            <a:r>
              <a:rPr lang="en-US" sz="1600" dirty="0">
                <a:solidFill>
                  <a:schemeClr val="tx1"/>
                </a:solidFill>
                <a:latin typeface="Dosis" pitchFamily="2" charset="0"/>
              </a:rPr>
              <a:t>: the ratio of </a:t>
            </a:r>
            <a:r>
              <a:rPr lang="en-US" sz="1600" dirty="0" err="1">
                <a:solidFill>
                  <a:schemeClr val="tx1"/>
                </a:solidFill>
                <a:latin typeface="Dosis" pitchFamily="2" charset="0"/>
              </a:rPr>
              <a:t>Total_Purchases</a:t>
            </a:r>
            <a:r>
              <a:rPr lang="en-US" sz="1600" dirty="0">
                <a:solidFill>
                  <a:schemeClr val="tx1"/>
                </a:solidFill>
                <a:latin typeface="Dosis" pitchFamily="2" charset="0"/>
              </a:rPr>
              <a:t> to the Number of Web Visits for each customer. It represents the percentage of website visitors who made purchases.</a:t>
            </a:r>
          </a:p>
          <a:p>
            <a:endParaRPr lang="en-US" sz="1600" b="0" dirty="0">
              <a:solidFill>
                <a:schemeClr val="tx1"/>
              </a:solidFill>
              <a:effectLst/>
              <a:latin typeface="Dosis" pitchFamily="2" charset="0"/>
            </a:endParaRPr>
          </a:p>
          <a:p>
            <a:endParaRPr lang="en-US" sz="1600" b="0" dirty="0">
              <a:solidFill>
                <a:schemeClr val="tx1"/>
              </a:solidFill>
              <a:effectLst/>
              <a:latin typeface="Dosis" pitchFamily="2" charset="0"/>
            </a:endParaRPr>
          </a:p>
        </p:txBody>
      </p:sp>
    </p:spTree>
    <p:extLst>
      <p:ext uri="{BB962C8B-B14F-4D97-AF65-F5344CB8AC3E}">
        <p14:creationId xmlns:p14="http://schemas.microsoft.com/office/powerpoint/2010/main" val="2214073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ID" sz="1600" b="1" dirty="0">
                <a:solidFill>
                  <a:schemeClr val="bg1"/>
                </a:solidFill>
              </a:rPr>
              <a:t>Exploratory Data Analysis (EDA)</a:t>
            </a:r>
          </a:p>
        </p:txBody>
      </p:sp>
      <p:sp>
        <p:nvSpPr>
          <p:cNvPr id="2" name="Google Shape;55;p13">
            <a:extLst>
              <a:ext uri="{FF2B5EF4-FFF2-40B4-BE49-F238E27FC236}">
                <a16:creationId xmlns:a16="http://schemas.microsoft.com/office/drawing/2014/main" id="{C4612E69-FC28-3BD2-D326-CD1F9996F808}"/>
              </a:ext>
            </a:extLst>
          </p:cNvPr>
          <p:cNvSpPr txBox="1">
            <a:spLocks/>
          </p:cNvSpPr>
          <p:nvPr/>
        </p:nvSpPr>
        <p:spPr>
          <a:xfrm>
            <a:off x="177315" y="603428"/>
            <a:ext cx="8789370" cy="450289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1300" b="1" dirty="0">
                <a:solidFill>
                  <a:schemeClr val="tx1"/>
                </a:solidFill>
                <a:latin typeface="Dosis" pitchFamily="2" charset="0"/>
              </a:rPr>
              <a:t>Conversion Rate by Income, Spending, and Age</a:t>
            </a:r>
          </a:p>
          <a:p>
            <a:pPr marL="114300" indent="0">
              <a:buNone/>
            </a:pPr>
            <a:endParaRPr lang="en-US" sz="1300" dirty="0">
              <a:solidFill>
                <a:schemeClr val="tx1"/>
              </a:solidFill>
              <a:latin typeface="Dosis" pitchFamily="2" charset="0"/>
            </a:endParaRPr>
          </a:p>
          <a:p>
            <a:pPr marL="114300" indent="0">
              <a:buNone/>
            </a:pPr>
            <a:endParaRPr lang="en-US" sz="1300" b="0" dirty="0">
              <a:solidFill>
                <a:schemeClr val="tx1"/>
              </a:solidFill>
              <a:effectLst/>
              <a:latin typeface="Dosis" pitchFamily="2" charset="0"/>
            </a:endParaRPr>
          </a:p>
          <a:p>
            <a:pPr marL="114300" indent="0">
              <a:buNone/>
            </a:pPr>
            <a:endParaRPr lang="en-US" sz="1300" b="0" dirty="0">
              <a:solidFill>
                <a:schemeClr val="tx1"/>
              </a:solidFill>
              <a:effectLst/>
              <a:latin typeface="Dosis" pitchFamily="2" charset="0"/>
            </a:endParaRPr>
          </a:p>
          <a:p>
            <a:pPr marL="114300" indent="0">
              <a:buNone/>
            </a:pPr>
            <a:endParaRPr lang="en-US" sz="1300" dirty="0">
              <a:solidFill>
                <a:schemeClr val="tx1"/>
              </a:solidFill>
              <a:latin typeface="Dosis" pitchFamily="2" charset="0"/>
            </a:endParaRPr>
          </a:p>
          <a:p>
            <a:pPr marL="114300" indent="0">
              <a:buNone/>
            </a:pPr>
            <a:endParaRPr lang="en-US" sz="1300" b="0" dirty="0">
              <a:solidFill>
                <a:schemeClr val="tx1"/>
              </a:solidFill>
              <a:effectLst/>
              <a:latin typeface="Dosis" pitchFamily="2" charset="0"/>
            </a:endParaRPr>
          </a:p>
          <a:p>
            <a:pPr marL="114300" indent="0">
              <a:buNone/>
            </a:pPr>
            <a:endParaRPr lang="en-US" sz="1300" dirty="0">
              <a:solidFill>
                <a:schemeClr val="tx1"/>
              </a:solidFill>
              <a:latin typeface="Dosis" pitchFamily="2" charset="0"/>
            </a:endParaRPr>
          </a:p>
          <a:p>
            <a:pPr marL="114300" indent="0">
              <a:buNone/>
            </a:pPr>
            <a:endParaRPr lang="en-US" sz="1300" b="0" dirty="0">
              <a:solidFill>
                <a:schemeClr val="tx1"/>
              </a:solidFill>
              <a:effectLst/>
              <a:latin typeface="Dosis" pitchFamily="2" charset="0"/>
            </a:endParaRPr>
          </a:p>
          <a:p>
            <a:pPr marL="114300" indent="0">
              <a:buNone/>
            </a:pPr>
            <a:endParaRPr lang="en-US" sz="1300" dirty="0">
              <a:solidFill>
                <a:schemeClr val="tx1"/>
              </a:solidFill>
              <a:latin typeface="Dosis" pitchFamily="2" charset="0"/>
            </a:endParaRPr>
          </a:p>
          <a:p>
            <a:pPr marL="114300" indent="0">
              <a:buNone/>
            </a:pPr>
            <a:endParaRPr lang="en-US" sz="1300" dirty="0">
              <a:solidFill>
                <a:schemeClr val="tx1"/>
              </a:solidFill>
              <a:latin typeface="Dosis" pitchFamily="2" charset="0"/>
            </a:endParaRPr>
          </a:p>
          <a:p>
            <a:pPr>
              <a:buFont typeface="Arial" panose="020B0604020202020204" pitchFamily="34" charset="0"/>
              <a:buChar char="•"/>
            </a:pPr>
            <a:r>
              <a:rPr lang="en-US" sz="1300" b="0" dirty="0">
                <a:solidFill>
                  <a:schemeClr val="tx1"/>
                </a:solidFill>
                <a:effectLst/>
                <a:latin typeface="Dosis" pitchFamily="2" charset="0"/>
              </a:rPr>
              <a:t>Overall, income and total spending have a positive correlation with purchase conversion rate (CVR).</a:t>
            </a:r>
          </a:p>
          <a:p>
            <a:pPr>
              <a:buFont typeface="Arial" panose="020B0604020202020204" pitchFamily="34" charset="0"/>
              <a:buChar char="•"/>
            </a:pPr>
            <a:r>
              <a:rPr lang="en-US" sz="1300" b="0" dirty="0">
                <a:solidFill>
                  <a:schemeClr val="tx1"/>
                </a:solidFill>
                <a:effectLst/>
                <a:latin typeface="Dosis" pitchFamily="2" charset="0"/>
              </a:rPr>
              <a:t>This means that the higher the income and total spending, the higher the likelihood of conversion or purchase from potential consumers.</a:t>
            </a:r>
          </a:p>
          <a:p>
            <a:pPr>
              <a:buFont typeface="Arial" panose="020B0604020202020204" pitchFamily="34" charset="0"/>
              <a:buChar char="•"/>
            </a:pPr>
            <a:r>
              <a:rPr lang="en-US" sz="1300" b="0" dirty="0">
                <a:solidFill>
                  <a:schemeClr val="tx1"/>
                </a:solidFill>
                <a:effectLst/>
                <a:latin typeface="Dosis" pitchFamily="2" charset="0"/>
              </a:rPr>
              <a:t>This positive correlation may be caused by several factors, such as better financial ability to meet the needs or desires of customers, as well as a high perceived value of the products or services offered. Therefore, companies can pay attention to and optimize their marketing strategies by considering target audiences with higher incomes and total spending, thereby increasing conversion opportunities and the overall success of marketing campaigns.</a:t>
            </a:r>
          </a:p>
          <a:p>
            <a:pPr>
              <a:buFont typeface="Arial" panose="020B0604020202020204" pitchFamily="34" charset="0"/>
              <a:buChar char="•"/>
            </a:pPr>
            <a:r>
              <a:rPr lang="en-US" sz="1300" b="0" dirty="0">
                <a:solidFill>
                  <a:schemeClr val="tx1"/>
                </a:solidFill>
                <a:effectLst/>
                <a:latin typeface="Dosis" pitchFamily="2" charset="0"/>
              </a:rPr>
              <a:t>Meanwhile, age features tend to have a non-significant correlation with the conversion rate. This means that age is not a dominant factor influencing consumer decisions to convert or make purchases.</a:t>
            </a:r>
          </a:p>
        </p:txBody>
      </p:sp>
      <p:pic>
        <p:nvPicPr>
          <p:cNvPr id="5" name="Picture 4">
            <a:extLst>
              <a:ext uri="{FF2B5EF4-FFF2-40B4-BE49-F238E27FC236}">
                <a16:creationId xmlns:a16="http://schemas.microsoft.com/office/drawing/2014/main" id="{2B838E41-2D4A-E99E-8A67-4852DFD60F57}"/>
              </a:ext>
            </a:extLst>
          </p:cNvPr>
          <p:cNvPicPr>
            <a:picLocks noChangeAspect="1"/>
          </p:cNvPicPr>
          <p:nvPr/>
        </p:nvPicPr>
        <p:blipFill>
          <a:blip r:embed="rId3"/>
          <a:stretch>
            <a:fillRect/>
          </a:stretch>
        </p:blipFill>
        <p:spPr>
          <a:xfrm>
            <a:off x="1721690" y="997461"/>
            <a:ext cx="5700619" cy="1875959"/>
          </a:xfrm>
          <a:prstGeom prst="rect">
            <a:avLst/>
          </a:prstGeom>
        </p:spPr>
      </p:pic>
    </p:spTree>
    <p:extLst>
      <p:ext uri="{BB962C8B-B14F-4D97-AF65-F5344CB8AC3E}">
        <p14:creationId xmlns:p14="http://schemas.microsoft.com/office/powerpoint/2010/main" val="38767790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ID" sz="1600" b="1" dirty="0">
                <a:solidFill>
                  <a:schemeClr val="bg1"/>
                </a:solidFill>
              </a:rPr>
              <a:t>Exploratory Data Analysis (EDA)</a:t>
            </a:r>
          </a:p>
        </p:txBody>
      </p:sp>
      <p:sp>
        <p:nvSpPr>
          <p:cNvPr id="2" name="Google Shape;55;p13">
            <a:extLst>
              <a:ext uri="{FF2B5EF4-FFF2-40B4-BE49-F238E27FC236}">
                <a16:creationId xmlns:a16="http://schemas.microsoft.com/office/drawing/2014/main" id="{C4612E69-FC28-3BD2-D326-CD1F9996F808}"/>
              </a:ext>
            </a:extLst>
          </p:cNvPr>
          <p:cNvSpPr txBox="1">
            <a:spLocks/>
          </p:cNvSpPr>
          <p:nvPr/>
        </p:nvSpPr>
        <p:spPr>
          <a:xfrm>
            <a:off x="177315" y="603428"/>
            <a:ext cx="8779649" cy="5232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1300" b="1" dirty="0">
                <a:solidFill>
                  <a:schemeClr val="tx1"/>
                </a:solidFill>
                <a:latin typeface="Dosis" pitchFamily="2" charset="0"/>
              </a:rPr>
              <a:t>Income and Total Spending</a:t>
            </a:r>
            <a:endParaRPr lang="en-US" sz="1300" dirty="0">
              <a:solidFill>
                <a:schemeClr val="tx1"/>
              </a:solidFill>
              <a:latin typeface="Dosis" pitchFamily="2" charset="0"/>
            </a:endParaRPr>
          </a:p>
          <a:p>
            <a:pPr marL="114300" indent="0">
              <a:buNone/>
            </a:pPr>
            <a:endParaRPr lang="en-US" sz="1300" b="0" dirty="0">
              <a:solidFill>
                <a:schemeClr val="tx1"/>
              </a:solidFill>
              <a:effectLst/>
              <a:latin typeface="Dosis" pitchFamily="2" charset="0"/>
            </a:endParaRPr>
          </a:p>
          <a:p>
            <a:pPr marL="114300" indent="0">
              <a:buNone/>
            </a:pPr>
            <a:endParaRPr lang="en-US" sz="1300" b="0" dirty="0">
              <a:solidFill>
                <a:schemeClr val="tx1"/>
              </a:solidFill>
              <a:effectLst/>
              <a:latin typeface="Dosis" pitchFamily="2" charset="0"/>
            </a:endParaRPr>
          </a:p>
        </p:txBody>
      </p:sp>
      <p:pic>
        <p:nvPicPr>
          <p:cNvPr id="4" name="Picture 3">
            <a:extLst>
              <a:ext uri="{FF2B5EF4-FFF2-40B4-BE49-F238E27FC236}">
                <a16:creationId xmlns:a16="http://schemas.microsoft.com/office/drawing/2014/main" id="{CEFE9685-FCFE-52B4-7CE2-307CE9CA547E}"/>
              </a:ext>
            </a:extLst>
          </p:cNvPr>
          <p:cNvPicPr>
            <a:picLocks noChangeAspect="1"/>
          </p:cNvPicPr>
          <p:nvPr/>
        </p:nvPicPr>
        <p:blipFill>
          <a:blip r:embed="rId3"/>
          <a:stretch>
            <a:fillRect/>
          </a:stretch>
        </p:blipFill>
        <p:spPr>
          <a:xfrm>
            <a:off x="360181" y="1371943"/>
            <a:ext cx="3945874" cy="2943748"/>
          </a:xfrm>
          <a:prstGeom prst="rect">
            <a:avLst/>
          </a:prstGeom>
        </p:spPr>
      </p:pic>
      <p:sp>
        <p:nvSpPr>
          <p:cNvPr id="7" name="TextBox 6">
            <a:extLst>
              <a:ext uri="{FF2B5EF4-FFF2-40B4-BE49-F238E27FC236}">
                <a16:creationId xmlns:a16="http://schemas.microsoft.com/office/drawing/2014/main" id="{AE1A0AA4-B2EE-00F6-0005-23A3A818A1B7}"/>
              </a:ext>
            </a:extLst>
          </p:cNvPr>
          <p:cNvSpPr txBox="1"/>
          <p:nvPr/>
        </p:nvSpPr>
        <p:spPr>
          <a:xfrm>
            <a:off x="4481945" y="1649830"/>
            <a:ext cx="4475019" cy="2462213"/>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Dosis" pitchFamily="2" charset="0"/>
              </a:rPr>
              <a:t>The strong positive correlation between income and total spending indicates a significant relationship between an individual's income level and their spending patterns. This suggests that the higher someone's income, the more likely they are to have higher expenditures.</a:t>
            </a:r>
          </a:p>
          <a:p>
            <a:endParaRPr lang="en-US" dirty="0">
              <a:latin typeface="Dosis" pitchFamily="2" charset="0"/>
            </a:endParaRPr>
          </a:p>
          <a:p>
            <a:pPr marL="285750" indent="-285750">
              <a:buFont typeface="Arial" panose="020B0604020202020204" pitchFamily="34" charset="0"/>
              <a:buChar char="•"/>
            </a:pPr>
            <a:r>
              <a:rPr lang="en-US" dirty="0">
                <a:latin typeface="Dosis" pitchFamily="2" charset="0"/>
              </a:rPr>
              <a:t>In a business context, this understanding can help companies identify customer segments with higher purchasing potential and design appropriate marketing strategies to increase customer engagement and satisfaction.</a:t>
            </a:r>
            <a:endParaRPr lang="en-ID" dirty="0">
              <a:latin typeface="Dosis" pitchFamily="2" charset="0"/>
            </a:endParaRPr>
          </a:p>
        </p:txBody>
      </p:sp>
    </p:spTree>
    <p:extLst>
      <p:ext uri="{BB962C8B-B14F-4D97-AF65-F5344CB8AC3E}">
        <p14:creationId xmlns:p14="http://schemas.microsoft.com/office/powerpoint/2010/main" val="1899538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title"/>
          </p:nvPr>
        </p:nvSpPr>
        <p:spPr>
          <a:xfrm>
            <a:off x="0" y="37175"/>
            <a:ext cx="8180700" cy="523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SzPts val="990"/>
              <a:buNone/>
            </a:pPr>
            <a:r>
              <a:rPr lang="en-ID" sz="1600" b="1" dirty="0">
                <a:solidFill>
                  <a:schemeClr val="bg1"/>
                </a:solidFill>
              </a:rPr>
              <a:t>Exploratory Data Analysis (EDA)</a:t>
            </a:r>
          </a:p>
        </p:txBody>
      </p:sp>
      <p:sp>
        <p:nvSpPr>
          <p:cNvPr id="2" name="Google Shape;55;p13">
            <a:extLst>
              <a:ext uri="{FF2B5EF4-FFF2-40B4-BE49-F238E27FC236}">
                <a16:creationId xmlns:a16="http://schemas.microsoft.com/office/drawing/2014/main" id="{C4612E69-FC28-3BD2-D326-CD1F9996F808}"/>
              </a:ext>
            </a:extLst>
          </p:cNvPr>
          <p:cNvSpPr txBox="1">
            <a:spLocks/>
          </p:cNvSpPr>
          <p:nvPr/>
        </p:nvSpPr>
        <p:spPr>
          <a:xfrm>
            <a:off x="177315" y="603428"/>
            <a:ext cx="8779649" cy="523201"/>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14300" indent="0">
              <a:buNone/>
            </a:pPr>
            <a:r>
              <a:rPr lang="en-US" sz="1300" b="1" dirty="0">
                <a:solidFill>
                  <a:schemeClr val="tx1"/>
                </a:solidFill>
                <a:latin typeface="Dosis" pitchFamily="2" charset="0"/>
              </a:rPr>
              <a:t>Age by Income and Total Spending</a:t>
            </a:r>
            <a:endParaRPr lang="en-US" sz="1300" dirty="0">
              <a:solidFill>
                <a:schemeClr val="tx1"/>
              </a:solidFill>
              <a:latin typeface="Dosis" pitchFamily="2" charset="0"/>
            </a:endParaRPr>
          </a:p>
          <a:p>
            <a:pPr marL="114300" indent="0">
              <a:buNone/>
            </a:pPr>
            <a:endParaRPr lang="en-US" sz="1300" b="0" dirty="0">
              <a:solidFill>
                <a:schemeClr val="tx1"/>
              </a:solidFill>
              <a:effectLst/>
              <a:latin typeface="Dosis" pitchFamily="2" charset="0"/>
            </a:endParaRPr>
          </a:p>
          <a:p>
            <a:pPr marL="114300" indent="0">
              <a:buNone/>
            </a:pPr>
            <a:endParaRPr lang="en-US" sz="1300" b="0" dirty="0">
              <a:solidFill>
                <a:schemeClr val="tx1"/>
              </a:solidFill>
              <a:effectLst/>
              <a:latin typeface="Dosis" pitchFamily="2" charset="0"/>
            </a:endParaRPr>
          </a:p>
        </p:txBody>
      </p:sp>
      <p:sp>
        <p:nvSpPr>
          <p:cNvPr id="7" name="TextBox 6">
            <a:extLst>
              <a:ext uri="{FF2B5EF4-FFF2-40B4-BE49-F238E27FC236}">
                <a16:creationId xmlns:a16="http://schemas.microsoft.com/office/drawing/2014/main" id="{AE1A0AA4-B2EE-00F6-0005-23A3A818A1B7}"/>
              </a:ext>
            </a:extLst>
          </p:cNvPr>
          <p:cNvSpPr txBox="1"/>
          <p:nvPr/>
        </p:nvSpPr>
        <p:spPr>
          <a:xfrm>
            <a:off x="268766" y="3411514"/>
            <a:ext cx="8596746" cy="1384995"/>
          </a:xfrm>
          <a:prstGeom prst="rect">
            <a:avLst/>
          </a:prstGeom>
          <a:noFill/>
        </p:spPr>
        <p:txBody>
          <a:bodyPr wrap="square" rtlCol="0">
            <a:spAutoFit/>
          </a:bodyPr>
          <a:lstStyle/>
          <a:p>
            <a:pPr marL="285750" indent="-285750">
              <a:buFont typeface="Arial" panose="020B0604020202020204" pitchFamily="34" charset="0"/>
              <a:buChar char="•"/>
            </a:pPr>
            <a:r>
              <a:rPr lang="en-US" dirty="0">
                <a:latin typeface="Dosis" pitchFamily="2" charset="0"/>
              </a:rPr>
              <a:t>Age has a weak positive correlation and even lacks significant correlation with the income (Income) or total spending features.</a:t>
            </a:r>
          </a:p>
          <a:p>
            <a:pPr marL="285750" indent="-285750">
              <a:buFont typeface="Arial" panose="020B0604020202020204" pitchFamily="34" charset="0"/>
              <a:buChar char="•"/>
            </a:pPr>
            <a:endParaRPr lang="en-US" dirty="0">
              <a:latin typeface="Dosis" pitchFamily="2" charset="0"/>
            </a:endParaRPr>
          </a:p>
          <a:p>
            <a:pPr marL="285750" indent="-285750">
              <a:buFont typeface="Arial" panose="020B0604020202020204" pitchFamily="34" charset="0"/>
              <a:buChar char="•"/>
            </a:pPr>
            <a:r>
              <a:rPr lang="en-US" dirty="0">
                <a:latin typeface="Dosis" pitchFamily="2" charset="0"/>
              </a:rPr>
              <a:t>This means that age does not directly influence an individual's income level or spending patterns. However, companies still need to consider age as part of their marketing strategy. Although the weak correlation suggests that age may not be a primary determinant factor in consumer decisions.</a:t>
            </a:r>
            <a:endParaRPr lang="en-ID" dirty="0">
              <a:latin typeface="Dosis" pitchFamily="2" charset="0"/>
            </a:endParaRPr>
          </a:p>
        </p:txBody>
      </p:sp>
      <p:pic>
        <p:nvPicPr>
          <p:cNvPr id="5" name="Picture 4">
            <a:extLst>
              <a:ext uri="{FF2B5EF4-FFF2-40B4-BE49-F238E27FC236}">
                <a16:creationId xmlns:a16="http://schemas.microsoft.com/office/drawing/2014/main" id="{9A56784C-C401-8853-4ED3-7E533BCE26C3}"/>
              </a:ext>
            </a:extLst>
          </p:cNvPr>
          <p:cNvPicPr>
            <a:picLocks noChangeAspect="1"/>
          </p:cNvPicPr>
          <p:nvPr/>
        </p:nvPicPr>
        <p:blipFill>
          <a:blip r:embed="rId3"/>
          <a:stretch>
            <a:fillRect/>
          </a:stretch>
        </p:blipFill>
        <p:spPr>
          <a:xfrm>
            <a:off x="1377130" y="1126629"/>
            <a:ext cx="6380018" cy="2099536"/>
          </a:xfrm>
          <a:prstGeom prst="rect">
            <a:avLst/>
          </a:prstGeom>
        </p:spPr>
      </p:pic>
    </p:spTree>
    <p:extLst>
      <p:ext uri="{BB962C8B-B14F-4D97-AF65-F5344CB8AC3E}">
        <p14:creationId xmlns:p14="http://schemas.microsoft.com/office/powerpoint/2010/main" val="2006267177"/>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TotalTime>
  <Words>712</Words>
  <Application>Microsoft Office PowerPoint</Application>
  <PresentationFormat>On-screen Show (16:9)</PresentationFormat>
  <Paragraphs>46</Paragraphs>
  <Slides>6</Slides>
  <Notes>6</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6</vt:i4>
      </vt:variant>
    </vt:vector>
  </HeadingPairs>
  <TitlesOfParts>
    <vt:vector size="11" baseType="lpstr">
      <vt:lpstr>Arial</vt:lpstr>
      <vt:lpstr>Dosis</vt:lpstr>
      <vt:lpstr>Roboto</vt:lpstr>
      <vt:lpstr>Simple Light</vt:lpstr>
      <vt:lpstr>Simple Light</vt:lpstr>
      <vt:lpstr>Predict Customer Personality to boost marketing campaign by using Machine Learning</vt:lpstr>
      <vt:lpstr>Project Overview</vt:lpstr>
      <vt:lpstr>Feature Engineering</vt:lpstr>
      <vt:lpstr>Exploratory Data Analysis (EDA)</vt:lpstr>
      <vt:lpstr>Exploratory Data Analysis (EDA)</vt:lpstr>
      <vt:lpstr>Exploratory Data Analysis (EDA)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Customer Personality to boost marketing campaign by using Machine Learning</dc:title>
  <cp:lastModifiedBy>Cikal Merdeka</cp:lastModifiedBy>
  <cp:revision>19</cp:revision>
  <dcterms:modified xsi:type="dcterms:W3CDTF">2024-04-27T11:35:44Z</dcterms:modified>
</cp:coreProperties>
</file>